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27"/>
  </p:normalViewPr>
  <p:slideViewPr>
    <p:cSldViewPr snapToGrid="0" snapToObjects="1">
      <p:cViewPr>
        <p:scale>
          <a:sx n="60" d="100"/>
          <a:sy n="60" d="100"/>
        </p:scale>
        <p:origin x="16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thangreig/Repos/nhl-playoff-model/output_csvs/predictions_2018.csv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ethangreig/Repos/nhl-playoff-model/output_csvs/predictions_2018.csv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ethangreig/Repos/nhl-playoff-model/output_csvs/predictions_2018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ethangreig/Repos/nhl-playoff-model/output_csvs/predictions_2018.csv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ethangreig/Repos/nhl-playoff-model/output_csvs/predictions_2018.csv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/Users/ethangreig/Repos/nhl-playoff-model/output_csvs/predictions_2018.csv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/Users/ethangreig/Repos/nhl-playoff-model/output_csvs/predictions_2018.csv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//Users/ethangreig/Repos/nhl-playoff-model/output_csvs/predictions_2018.csv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/Users/ethangreig/Repos/nhl-playoff-model/output_csvs/predictions_2018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Difference in Each Component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-41"/>
        <c:axId val="2017323840"/>
        <c:axId val="2017070560"/>
      </c:barChart>
      <c:catAx>
        <c:axId val="2017323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7070560"/>
        <c:crosses val="autoZero"/>
        <c:auto val="1"/>
        <c:lblAlgn val="ctr"/>
        <c:lblOffset val="100"/>
        <c:noMultiLvlLbl val="0"/>
      </c:catAx>
      <c:valAx>
        <c:axId val="2017070560"/>
        <c:scaling>
          <c:orientation val="minMax"/>
          <c:max val="3.0"/>
          <c:min val="-3.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7323840"/>
        <c:crosses val="autoZero"/>
        <c:crossBetween val="between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bg1"/>
                </a:solidFill>
              </a:rPr>
              <a:t>Difference in Each Component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predictions_2018!$D$1:$F$1</c:f>
              <c:strCache>
                <c:ptCount val="3"/>
                <c:pt idx="0">
                  <c:v>Outscoring,_x000d_Winning</c:v>
                </c:pt>
                <c:pt idx="1">
                  <c:v>Possession,_x000d_Shot Volume</c:v>
                </c:pt>
                <c:pt idx="2">
                  <c:v>Defensively_x000d_Oriented</c:v>
                </c:pt>
              </c:strCache>
            </c:strRef>
          </c:cat>
          <c:val>
            <c:numRef>
              <c:f>predictions_2018!$D$2:$F$2</c:f>
              <c:numCache>
                <c:formatCode>General</c:formatCode>
                <c:ptCount val="3"/>
                <c:pt idx="0">
                  <c:v>2.5074008650091</c:v>
                </c:pt>
                <c:pt idx="1">
                  <c:v>0.93212032973318</c:v>
                </c:pt>
                <c:pt idx="2">
                  <c:v>0.273145452523754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1"/>
        <c:axId val="2017254640"/>
        <c:axId val="1994939296"/>
      </c:barChart>
      <c:catAx>
        <c:axId val="201725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4939296"/>
        <c:crosses val="autoZero"/>
        <c:auto val="1"/>
        <c:lblAlgn val="ctr"/>
        <c:lblOffset val="100"/>
        <c:noMultiLvlLbl val="0"/>
      </c:catAx>
      <c:valAx>
        <c:axId val="1994939296"/>
        <c:scaling>
          <c:orientation val="minMax"/>
          <c:max val="3.0"/>
          <c:min val="-3.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7254640"/>
        <c:crosses val="autoZero"/>
        <c:crossBetween val="between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bg1"/>
                </a:solidFill>
              </a:rPr>
              <a:t>Difference in Each Component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predictions_2018!$D$1:$F$1</c:f>
              <c:strCache>
                <c:ptCount val="3"/>
                <c:pt idx="0">
                  <c:v>Outscoring,_x000d_Winning</c:v>
                </c:pt>
                <c:pt idx="1">
                  <c:v>Possession,_x000d_Shot Volume</c:v>
                </c:pt>
                <c:pt idx="2">
                  <c:v>Defensively_x000d_Oriented</c:v>
                </c:pt>
              </c:strCache>
            </c:strRef>
          </c:cat>
          <c:val>
            <c:numRef>
              <c:f>predictions_2018!$D$3:$F$3</c:f>
              <c:numCache>
                <c:formatCode>General</c:formatCode>
                <c:ptCount val="3"/>
                <c:pt idx="0">
                  <c:v>2.31091190673879</c:v>
                </c:pt>
                <c:pt idx="1">
                  <c:v>0.150459087979556</c:v>
                </c:pt>
                <c:pt idx="2">
                  <c:v>-0.292107696407959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1"/>
        <c:axId val="1989074320"/>
        <c:axId val="2030932976"/>
      </c:barChart>
      <c:catAx>
        <c:axId val="198907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0932976"/>
        <c:crosses val="autoZero"/>
        <c:auto val="1"/>
        <c:lblAlgn val="ctr"/>
        <c:lblOffset val="100"/>
        <c:noMultiLvlLbl val="0"/>
      </c:catAx>
      <c:valAx>
        <c:axId val="2030932976"/>
        <c:scaling>
          <c:orientation val="minMax"/>
          <c:max val="3.0"/>
          <c:min val="-3.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9074320"/>
        <c:crosses val="autoZero"/>
        <c:crossBetween val="between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bg1"/>
                </a:solidFill>
              </a:rPr>
              <a:t>Difference in Each Component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predictions_2018!$D$1:$F$1</c:f>
              <c:strCache>
                <c:ptCount val="3"/>
                <c:pt idx="0">
                  <c:v>Outscoring,_x000d_Winning</c:v>
                </c:pt>
                <c:pt idx="1">
                  <c:v>Possession,_x000d_Shot Volume</c:v>
                </c:pt>
                <c:pt idx="2">
                  <c:v>Defensively_x000d_Oriented</c:v>
                </c:pt>
              </c:strCache>
            </c:strRef>
          </c:cat>
          <c:val>
            <c:numRef>
              <c:f>predictions_2018!$D$4:$F$4</c:f>
              <c:numCache>
                <c:formatCode>General</c:formatCode>
                <c:ptCount val="3"/>
                <c:pt idx="0">
                  <c:v>1.0405088926649</c:v>
                </c:pt>
                <c:pt idx="1">
                  <c:v>0.249953843020242</c:v>
                </c:pt>
                <c:pt idx="2">
                  <c:v>-1.48383731773413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1"/>
        <c:axId val="2020135552"/>
        <c:axId val="1992938256"/>
      </c:barChart>
      <c:catAx>
        <c:axId val="202013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2938256"/>
        <c:crosses val="autoZero"/>
        <c:auto val="1"/>
        <c:lblAlgn val="ctr"/>
        <c:lblOffset val="100"/>
        <c:noMultiLvlLbl val="0"/>
      </c:catAx>
      <c:valAx>
        <c:axId val="1992938256"/>
        <c:scaling>
          <c:orientation val="minMax"/>
          <c:max val="3.0"/>
          <c:min val="-3.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0135552"/>
        <c:crosses val="autoZero"/>
        <c:crossBetween val="between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bg1"/>
                </a:solidFill>
              </a:rPr>
              <a:t>Difference in Each Component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predictions_2018!$D$1:$F$1</c:f>
              <c:strCache>
                <c:ptCount val="3"/>
                <c:pt idx="0">
                  <c:v>Outscoring,_x000d_Winning</c:v>
                </c:pt>
                <c:pt idx="1">
                  <c:v>Possession,_x000d_Shot Volume</c:v>
                </c:pt>
                <c:pt idx="2">
                  <c:v>Defensively_x000d_Oriented</c:v>
                </c:pt>
              </c:strCache>
            </c:strRef>
          </c:cat>
          <c:val>
            <c:numRef>
              <c:f>predictions_2018!$D$5:$F$5</c:f>
              <c:numCache>
                <c:formatCode>General</c:formatCode>
                <c:ptCount val="3"/>
                <c:pt idx="0">
                  <c:v>0.133058104293774</c:v>
                </c:pt>
                <c:pt idx="1">
                  <c:v>-1.65569526211478</c:v>
                </c:pt>
                <c:pt idx="2">
                  <c:v>1.07169325745426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1"/>
        <c:axId val="2017609328"/>
        <c:axId val="2018026816"/>
      </c:barChart>
      <c:catAx>
        <c:axId val="201760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8026816"/>
        <c:crosses val="autoZero"/>
        <c:auto val="1"/>
        <c:lblAlgn val="ctr"/>
        <c:lblOffset val="100"/>
        <c:noMultiLvlLbl val="0"/>
      </c:catAx>
      <c:valAx>
        <c:axId val="2018026816"/>
        <c:scaling>
          <c:orientation val="minMax"/>
          <c:max val="3.0"/>
          <c:min val="-3.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7609328"/>
        <c:crosses val="autoZero"/>
        <c:crossBetween val="between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bg1"/>
                </a:solidFill>
              </a:rPr>
              <a:t>Difference in Each Component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predictions_2018!$D$1:$F$1</c:f>
              <c:strCache>
                <c:ptCount val="3"/>
                <c:pt idx="0">
                  <c:v>Outscoring,_x000d_Winning</c:v>
                </c:pt>
                <c:pt idx="1">
                  <c:v>Possession,_x000d_Shot Volume</c:v>
                </c:pt>
                <c:pt idx="2">
                  <c:v>Defensively_x000d_Oriented</c:v>
                </c:pt>
              </c:strCache>
            </c:strRef>
          </c:cat>
          <c:val>
            <c:numRef>
              <c:f>predictions_2018!$D$6:$F$6</c:f>
              <c:numCache>
                <c:formatCode>General</c:formatCode>
                <c:ptCount val="3"/>
                <c:pt idx="0">
                  <c:v>2.97115572268623</c:v>
                </c:pt>
                <c:pt idx="1">
                  <c:v>-0.725089534562698</c:v>
                </c:pt>
                <c:pt idx="2">
                  <c:v>-0.37394654122068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1"/>
        <c:axId val="2034605024"/>
        <c:axId val="2015806320"/>
      </c:barChart>
      <c:catAx>
        <c:axId val="203460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5806320"/>
        <c:crosses val="autoZero"/>
        <c:auto val="1"/>
        <c:lblAlgn val="ctr"/>
        <c:lblOffset val="100"/>
        <c:noMultiLvlLbl val="0"/>
      </c:catAx>
      <c:valAx>
        <c:axId val="2015806320"/>
        <c:scaling>
          <c:orientation val="minMax"/>
          <c:max val="3.0"/>
          <c:min val="-3.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4605024"/>
        <c:crosses val="autoZero"/>
        <c:crossBetween val="between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bg1"/>
                </a:solidFill>
              </a:rPr>
              <a:t>Difference in Each Component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predictions_2018!$D$1:$F$1</c:f>
              <c:strCache>
                <c:ptCount val="3"/>
                <c:pt idx="0">
                  <c:v>Outscoring,_x000d_Winning</c:v>
                </c:pt>
                <c:pt idx="1">
                  <c:v>Possession,_x000d_Shot Volume</c:v>
                </c:pt>
                <c:pt idx="2">
                  <c:v>Defensively_x000d_Oriented</c:v>
                </c:pt>
              </c:strCache>
            </c:strRef>
          </c:cat>
          <c:val>
            <c:numRef>
              <c:f>predictions_2018!$D$7:$F$7</c:f>
              <c:numCache>
                <c:formatCode>General</c:formatCode>
                <c:ptCount val="3"/>
                <c:pt idx="0">
                  <c:v>0.757980146845096</c:v>
                </c:pt>
                <c:pt idx="1">
                  <c:v>1.60131604428341</c:v>
                </c:pt>
                <c:pt idx="2">
                  <c:v>0.524305526043194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1"/>
        <c:axId val="2031411808"/>
        <c:axId val="1977425264"/>
      </c:barChart>
      <c:catAx>
        <c:axId val="203141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7425264"/>
        <c:crosses val="autoZero"/>
        <c:auto val="1"/>
        <c:lblAlgn val="ctr"/>
        <c:lblOffset val="100"/>
        <c:noMultiLvlLbl val="0"/>
      </c:catAx>
      <c:valAx>
        <c:axId val="1977425264"/>
        <c:scaling>
          <c:orientation val="minMax"/>
          <c:max val="3.0"/>
          <c:min val="-3.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1411808"/>
        <c:crosses val="autoZero"/>
        <c:crossBetween val="between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bg1"/>
                </a:solidFill>
              </a:rPr>
              <a:t>Difference in Each Component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predictions_2018!$D$1:$F$1</c:f>
              <c:strCache>
                <c:ptCount val="3"/>
                <c:pt idx="0">
                  <c:v>Outscoring,_x000d_Winning</c:v>
                </c:pt>
                <c:pt idx="1">
                  <c:v>Possession,_x000d_Shot Volume</c:v>
                </c:pt>
                <c:pt idx="2">
                  <c:v>Defensively_x000d_Oriented</c:v>
                </c:pt>
              </c:strCache>
            </c:strRef>
          </c:cat>
          <c:val>
            <c:numRef>
              <c:f>predictions_2018!$D$8:$F$8</c:f>
              <c:numCache>
                <c:formatCode>General</c:formatCode>
                <c:ptCount val="3"/>
                <c:pt idx="0">
                  <c:v>0.895760201899024</c:v>
                </c:pt>
                <c:pt idx="1">
                  <c:v>-2.02607539468592</c:v>
                </c:pt>
                <c:pt idx="2">
                  <c:v>-0.55136289316643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1"/>
        <c:axId val="2015024544"/>
        <c:axId val="2031666928"/>
      </c:barChart>
      <c:catAx>
        <c:axId val="201502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1666928"/>
        <c:crosses val="autoZero"/>
        <c:auto val="1"/>
        <c:lblAlgn val="ctr"/>
        <c:lblOffset val="100"/>
        <c:noMultiLvlLbl val="0"/>
      </c:catAx>
      <c:valAx>
        <c:axId val="2031666928"/>
        <c:scaling>
          <c:orientation val="minMax"/>
          <c:max val="3.0"/>
          <c:min val="-3.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5024544"/>
        <c:crosses val="autoZero"/>
        <c:crossBetween val="between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bg1"/>
                </a:solidFill>
              </a:rPr>
              <a:t>Difference in Each Component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predictions_2018!$D$1:$F$1</c:f>
              <c:strCache>
                <c:ptCount val="3"/>
                <c:pt idx="0">
                  <c:v>Outscoring,_x000d_Winning</c:v>
                </c:pt>
                <c:pt idx="1">
                  <c:v>Possession,_x000d_Shot Volume</c:v>
                </c:pt>
                <c:pt idx="2">
                  <c:v>Defensively_x000d_Oriented</c:v>
                </c:pt>
              </c:strCache>
            </c:strRef>
          </c:cat>
          <c:val>
            <c:numRef>
              <c:f>predictions_2018!$D$9:$F$9</c:f>
              <c:numCache>
                <c:formatCode>General</c:formatCode>
                <c:ptCount val="3"/>
                <c:pt idx="0">
                  <c:v>1.16212722046149</c:v>
                </c:pt>
                <c:pt idx="1">
                  <c:v>1.27167308383783</c:v>
                </c:pt>
                <c:pt idx="2">
                  <c:v>-0.944546499549398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1"/>
        <c:axId val="2019418080"/>
        <c:axId val="2052547680"/>
      </c:barChart>
      <c:catAx>
        <c:axId val="201941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547680"/>
        <c:crosses val="autoZero"/>
        <c:auto val="1"/>
        <c:lblAlgn val="ctr"/>
        <c:lblOffset val="100"/>
        <c:noMultiLvlLbl val="0"/>
      </c:catAx>
      <c:valAx>
        <c:axId val="2052547680"/>
        <c:scaling>
          <c:orientation val="minMax"/>
          <c:max val="3.0"/>
          <c:min val="-3.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418080"/>
        <c:crosses val="autoZero"/>
        <c:crossBetween val="between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0.14735</cdr:x>
      <cdr:y>0.78696</cdr:y>
    </cdr:from>
    <cdr:to>
      <cdr:x>0.85265</cdr:x>
      <cdr:y>0.90672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33103" y="3438055"/>
          <a:ext cx="1594394" cy="5232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dirty="0" smtClean="0">
              <a:solidFill>
                <a:schemeClr val="bg1"/>
              </a:solidFill>
            </a:rPr>
            <a:t>65.7</a:t>
          </a:r>
          <a:r>
            <a:rPr lang="en-US" sz="2800" dirty="0" smtClean="0">
              <a:solidFill>
                <a:schemeClr val="bg1"/>
              </a:solidFill>
            </a:rPr>
            <a:t>% ↑ </a:t>
          </a:r>
          <a:endParaRPr lang="en-US" sz="2800" dirty="0">
            <a:solidFill>
              <a:schemeClr val="bg1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7C3F2-E2AA-D64B-B67A-DFA7885B1CD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C6711-1D31-AE4D-9984-AE856C238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8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tiff"/><Relationship Id="rId12" Type="http://schemas.openxmlformats.org/officeDocument/2006/relationships/image" Target="../media/image6.tiff"/><Relationship Id="rId13" Type="http://schemas.openxmlformats.org/officeDocument/2006/relationships/image" Target="../media/image7.tiff"/><Relationship Id="rId1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7" Type="http://schemas.openxmlformats.org/officeDocument/2006/relationships/image" Target="../media/image1.tiff"/><Relationship Id="rId8" Type="http://schemas.openxmlformats.org/officeDocument/2006/relationships/image" Target="../media/image2.tiff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98756"/>
              </p:ext>
            </p:extLst>
          </p:nvPr>
        </p:nvGraphicFramePr>
        <p:xfrm>
          <a:off x="3778250" y="-1231900"/>
          <a:ext cx="2260600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80741"/>
              </p:ext>
            </p:extLst>
          </p:nvPr>
        </p:nvGraphicFramePr>
        <p:xfrm>
          <a:off x="1732866" y="495300"/>
          <a:ext cx="20447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8946"/>
              </p:ext>
            </p:extLst>
          </p:nvPr>
        </p:nvGraphicFramePr>
        <p:xfrm>
          <a:off x="5565538" y="495300"/>
          <a:ext cx="20447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5827748"/>
              </p:ext>
            </p:extLst>
          </p:nvPr>
        </p:nvGraphicFramePr>
        <p:xfrm>
          <a:off x="1758362" y="5279952"/>
          <a:ext cx="20447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16846"/>
              </p:ext>
            </p:extLst>
          </p:nvPr>
        </p:nvGraphicFramePr>
        <p:xfrm>
          <a:off x="5565538" y="5279952"/>
          <a:ext cx="20447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95" y="765162"/>
            <a:ext cx="1446435" cy="8509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75" y="3079140"/>
            <a:ext cx="1512877" cy="1232994"/>
          </a:xfrm>
          <a:prstGeom prst="rect">
            <a:avLst/>
          </a:prstGeom>
        </p:spPr>
      </p:pic>
      <p:pic>
        <p:nvPicPr>
          <p:cNvPr id="14" name="Shape 1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51562" y="559207"/>
            <a:ext cx="1313976" cy="1262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11353" y="3320202"/>
            <a:ext cx="1594394" cy="107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616" y="5476801"/>
            <a:ext cx="1003300" cy="1358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666" y="8133021"/>
            <a:ext cx="1219200" cy="1447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1716" y="5688628"/>
            <a:ext cx="1581834" cy="9352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7591" y="8052215"/>
            <a:ext cx="1550084" cy="129173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1523" y="2199835"/>
            <a:ext cx="192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75.6</a:t>
            </a:r>
            <a:r>
              <a:rPr lang="en-US" sz="2800" smtClean="0">
                <a:solidFill>
                  <a:schemeClr val="bg1"/>
                </a:solidFill>
              </a:rPr>
              <a:t>% ↑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756" y="7199123"/>
            <a:ext cx="192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43.5% ↓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0012" y="7199123"/>
            <a:ext cx="192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53.9% ↑ 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9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13757"/>
              </p:ext>
            </p:extLst>
          </p:nvPr>
        </p:nvGraphicFramePr>
        <p:xfrm>
          <a:off x="1864390" y="487917"/>
          <a:ext cx="20447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056416"/>
              </p:ext>
            </p:extLst>
          </p:nvPr>
        </p:nvGraphicFramePr>
        <p:xfrm>
          <a:off x="5564519" y="487917"/>
          <a:ext cx="20447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8315587"/>
              </p:ext>
            </p:extLst>
          </p:nvPr>
        </p:nvGraphicFramePr>
        <p:xfrm>
          <a:off x="1864390" y="5293833"/>
          <a:ext cx="20447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715541"/>
              </p:ext>
            </p:extLst>
          </p:nvPr>
        </p:nvGraphicFramePr>
        <p:xfrm>
          <a:off x="5564519" y="5293833"/>
          <a:ext cx="20447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030" y="647789"/>
            <a:ext cx="1247249" cy="11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212" y="3103511"/>
            <a:ext cx="1135520" cy="11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5707" y="631602"/>
            <a:ext cx="1368812" cy="139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2859" y="2992939"/>
            <a:ext cx="1427024" cy="149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0149" y="8024722"/>
            <a:ext cx="1455058" cy="127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212" y="5496851"/>
            <a:ext cx="1384599" cy="139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51338" y="5574960"/>
            <a:ext cx="1230066" cy="124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8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57677" y="8203431"/>
            <a:ext cx="1368812" cy="104098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321523" y="2199835"/>
            <a:ext cx="192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65.4% ↑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756" y="7199123"/>
            <a:ext cx="192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40.3% ↓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10012" y="7199123"/>
            <a:ext cx="192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55.8% ↑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95707" y="2200944"/>
            <a:ext cx="192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69.5% ↑ 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29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60</Words>
  <Application>Microsoft Macintosh PowerPoint</Application>
  <PresentationFormat>Custom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Greig [Staff]</dc:creator>
  <cp:lastModifiedBy>Brian Greig [Staff]</cp:lastModifiedBy>
  <cp:revision>4</cp:revision>
  <dcterms:created xsi:type="dcterms:W3CDTF">2018-04-11T21:59:39Z</dcterms:created>
  <dcterms:modified xsi:type="dcterms:W3CDTF">2018-04-11T23:01:39Z</dcterms:modified>
</cp:coreProperties>
</file>